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2" r:id="rId3"/>
    <p:sldId id="343" r:id="rId4"/>
    <p:sldId id="344" r:id="rId5"/>
    <p:sldId id="349" r:id="rId6"/>
    <p:sldId id="342" r:id="rId7"/>
    <p:sldId id="348" r:id="rId8"/>
    <p:sldId id="350" r:id="rId9"/>
    <p:sldId id="359" r:id="rId10"/>
    <p:sldId id="360" r:id="rId11"/>
    <p:sldId id="361" r:id="rId12"/>
    <p:sldId id="362" r:id="rId13"/>
    <p:sldId id="364" r:id="rId14"/>
    <p:sldId id="345" r:id="rId15"/>
    <p:sldId id="363" r:id="rId16"/>
    <p:sldId id="351" r:id="rId17"/>
    <p:sldId id="356" r:id="rId18"/>
    <p:sldId id="352" r:id="rId19"/>
    <p:sldId id="346" r:id="rId20"/>
    <p:sldId id="365" r:id="rId21"/>
    <p:sldId id="366" r:id="rId22"/>
    <p:sldId id="367" r:id="rId23"/>
    <p:sldId id="368" r:id="rId24"/>
    <p:sldId id="353" r:id="rId25"/>
    <p:sldId id="347" r:id="rId26"/>
    <p:sldId id="355" r:id="rId27"/>
    <p:sldId id="357" r:id="rId28"/>
    <p:sldId id="358" r:id="rId29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Luis Trejo Porras" initials="JLTP" lastIdx="10" clrIdx="0">
    <p:extLst>
      <p:ext uri="{19B8F6BF-5375-455C-9EA6-DF929625EA0E}">
        <p15:presenceInfo xmlns:p15="http://schemas.microsoft.com/office/powerpoint/2012/main" userId="S-1-5-21-746137067-1454471165-725345543-31930" providerId="AD"/>
      </p:ext>
    </p:extLst>
  </p:cmAuthor>
  <p:cmAuthor id="2" name="Jose Guadalupe Chavez Godinez" initials="JGCG" lastIdx="3" clrIdx="1">
    <p:extLst>
      <p:ext uri="{19B8F6BF-5375-455C-9EA6-DF929625EA0E}">
        <p15:presenceInfo xmlns:p15="http://schemas.microsoft.com/office/powerpoint/2012/main" userId="S-1-5-21-746137067-1454471165-725345543-1361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2044"/>
    <a:srgbClr val="BB9157"/>
    <a:srgbClr val="7F7F7F"/>
    <a:srgbClr val="CC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1"/>
  </p:normalViewPr>
  <p:slideViewPr>
    <p:cSldViewPr snapToGrid="0" snapToObjects="1" showGuides="1">
      <p:cViewPr varScale="1">
        <p:scale>
          <a:sx n="112" d="100"/>
          <a:sy n="112" d="100"/>
        </p:scale>
        <p:origin x="5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3F5083-F172-4796-B6ED-B917BA5DA484}" type="datetimeFigureOut">
              <a:rPr lang="es-MX" smtClean="0"/>
              <a:t>09/08/19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2C950A9-5F18-4004-B12F-630C10F918C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830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B2B4-7A31-4AE6-8FFA-50D99B106667}" type="datetimeFigureOut">
              <a:rPr lang="es-MX" smtClean="0"/>
              <a:t>09/08/19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247A6-9F24-4742-B707-8A636A5CD3A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3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47A6-9F24-4742-B707-8A636A5CD3A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31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CF2FE-3CD8-C54F-AA42-A9985F1E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6704F-050F-234F-9E6B-A755EA3AF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7B968-B1C8-E94B-8F01-9C36CD03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9841-FCC8-4A3E-B33B-44F06C78915A}" type="datetime1">
              <a:rPr lang="es-MX" smtClean="0"/>
              <a:t>09/08/19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F6B27-3249-5841-BCEA-79F6CB0B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34D83-25B3-9449-836C-4F792086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32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3A9DF-77F0-6048-9009-DEC3F66C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64001-8671-1249-9E8E-161FCE98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B25FD-935E-AB49-9B80-3806F909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2C74-EC02-4EA2-BDFA-DD0CF42D6F1D}" type="datetime1">
              <a:rPr lang="es-MX" smtClean="0"/>
              <a:t>09/08/19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2C007-2062-7D44-B4F0-C7385286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20252-3542-2E43-B809-B48F42E8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8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836DA2-C657-CD49-87AA-77870AFB4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8B7AE9-2AD3-6A4F-A992-2FD89BDFA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BED60-CBF8-C646-AC80-AA4CB056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2A11-C314-4023-9258-622C2036BA5F}" type="datetime1">
              <a:rPr lang="es-MX" smtClean="0"/>
              <a:t>09/08/19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9E9C7-73D2-884A-8F15-9B014DE5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8E4D3-003D-6844-B909-B330F9E0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8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9B093-6ACC-B942-9575-DACB36EE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02675-6872-3340-BE11-8C8970E5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EEDA3-10D0-C741-85A8-238D56A3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52B7-AB37-4999-9E87-7F2798F7A9FA}" type="datetime1">
              <a:rPr lang="es-MX" smtClean="0"/>
              <a:t>09/08/19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3BCD1-9CD9-3645-8788-3600595B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03F439-F124-6A48-A4AC-1E3C061B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3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793A-1069-EC45-94BE-400401D8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E6442D-8E2A-DE42-83D3-6121763D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0AD9B-D548-BF41-B7B8-73D3ABAA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3741-4ACF-42AA-89D6-A3918B988F5E}" type="datetime1">
              <a:rPr lang="es-MX" smtClean="0"/>
              <a:t>09/08/19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20DCE1-4D9F-3B47-B8DA-A8503E91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46889-674A-F845-8E9C-6EFFA730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8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0B751-48F7-8A46-9710-1C315F3E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1B9FB-B8D5-5240-AA30-C14AC047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F6FFD-05B8-8647-B275-8393B17B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C54F7C-885F-D74D-903D-2BB78D20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43C1-63D7-42A0-90FE-A443B119EB6E}" type="datetime1">
              <a:rPr lang="es-MX" smtClean="0"/>
              <a:t>09/08/19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E594EF-4154-B643-82D2-FCF927E1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05DD06-BB18-FD40-BBD2-C0695CB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9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F639-5B70-C74B-BDF2-4A48AAC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167CB-FE86-AF4B-A901-873847EE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32BC23-663F-E047-986C-76E8A98D5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F6C746-81CB-674F-8A2B-29E36B409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A85789-B120-5E41-B05F-108F75FF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3A6317-FD3A-334C-9B0C-8817BC16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AA26-C467-43AD-8822-8EE522C59C0A}" type="datetime1">
              <a:rPr lang="es-MX" smtClean="0"/>
              <a:t>09/08/19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885F00-9E97-FB45-A4FF-22398053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201233-C122-454E-922D-CAB511E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33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0BD7-4533-ED44-BA92-776C8B8F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10400D-8B20-AB4C-A027-7D8C147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411-7D21-4EE5-8A1E-D59BBF5D7A4D}" type="datetime1">
              <a:rPr lang="es-MX" smtClean="0"/>
              <a:t>09/08/19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E61B6-FE35-7D4D-909D-6363F54E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7DB399-5C6C-1641-9F57-5CBF3E42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2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CDBF4A-81E1-3F42-B6CD-DA0A7D85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6B5B-FF4F-4644-86A8-A725BCEE310A}" type="datetime1">
              <a:rPr lang="es-MX" smtClean="0"/>
              <a:t>09/08/19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E87B90-9C5F-9341-B826-A54EE570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793BE6-0B2A-F34B-8199-21029FE1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100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9823-B775-124A-937D-5247B72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E81C1-4100-AA41-938F-60F87491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8C00D8-B5DB-7E4D-B650-602BA41C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0FCEBF-4898-2241-A914-3EAC529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4662-9C43-41F8-8329-271BF7449CFE}" type="datetime1">
              <a:rPr lang="es-MX" smtClean="0"/>
              <a:t>09/08/19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00A8D2-AB6A-8443-B27B-AC1A6063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7099C6-BA19-4547-A85D-C32B04B6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73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54BF2-E9D3-3249-9EB5-B859B2AA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C22EE4-3516-9F4A-A648-BEBF999B0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6709A3-E266-1649-B4E3-FE32524D5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833F9-EF8F-694D-89EA-1692EE48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7040-20AF-486D-ADAA-B4809D9C7215}" type="datetime1">
              <a:rPr lang="es-MX" smtClean="0"/>
              <a:t>09/08/19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F259B-5FC4-C64E-954A-DE8E017E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8FE56-310E-3240-9F84-9FE0300D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26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AD37EA-F72A-8746-8F99-59B059A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D9292-4ADB-A145-8CB2-1C42ACF4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A1A2C-5673-FE49-A025-995CF91FD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DC9C-1280-4754-87C0-11ABEFCB2F7A}" type="datetime1">
              <a:rPr lang="es-MX" smtClean="0"/>
              <a:t>09/08/19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6C3E85-0C22-A746-87B3-6C4A66E0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58656-4552-F04E-B0F1-EF39FF34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1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domainpictures.net/view-image.php?image=123970&amp;picture=pipa-ikonra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523999" y="811641"/>
            <a:ext cx="97947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Proyecto verano 2019</a:t>
            </a:r>
          </a:p>
          <a:p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“Proyecciones de Ingresos Tributarios”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198605" y="3513666"/>
            <a:ext cx="9794789" cy="17898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Reporte de fin de proyecto</a:t>
            </a:r>
          </a:p>
          <a:p>
            <a:endParaRPr lang="es-MX" sz="2000" dirty="0">
              <a:solidFill>
                <a:srgbClr val="BB9157"/>
              </a:solidFill>
              <a:latin typeface="Bookman Old Style" panose="02050604050505020204" pitchFamily="18" charset="0"/>
            </a:endParaRPr>
          </a:p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Camilo Arias</a:t>
            </a:r>
          </a:p>
          <a:p>
            <a:endParaRPr lang="es-MX" sz="2000" dirty="0">
              <a:solidFill>
                <a:srgbClr val="BB9157"/>
              </a:solidFill>
              <a:latin typeface="Bookman Old Style" panose="02050604050505020204" pitchFamily="18" charset="0"/>
            </a:endParaRPr>
          </a:p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24 de julio 2019</a:t>
            </a:r>
          </a:p>
        </p:txBody>
      </p:sp>
    </p:spTree>
    <p:extLst>
      <p:ext uri="{BB962C8B-B14F-4D97-AF65-F5344CB8AC3E}">
        <p14:creationId xmlns:p14="http://schemas.microsoft.com/office/powerpoint/2010/main" val="104421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1.3.3 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10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79BED-E4F0-1C48-8CF9-8CE2CF70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61664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6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1.3.4 Importaciones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11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01B-24E5-1F49-85F3-041E8FDA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61664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5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1.3.5 IEPS sin gasolina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12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2E197-4502-C640-AAE3-5F348213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95" y="872315"/>
            <a:ext cx="9183611" cy="51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5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1.3.5 IGAE (Extra)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13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D1CFC-5364-734D-AFC4-3CE8F677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15" y="872315"/>
            <a:ext cx="9244971" cy="51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2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 fontScale="90000"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1.5 Estimaciones multivariadas. Variables independientes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19425-D312-5B40-957B-B5B4ACDC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391" y="963033"/>
            <a:ext cx="5727675" cy="39042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78D115-2484-F647-B18A-1422EA713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7" y="937680"/>
            <a:ext cx="5771944" cy="37983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65A7B1F-1764-314D-83F8-D7020DC24524}"/>
              </a:ext>
            </a:extLst>
          </p:cNvPr>
          <p:cNvSpPr txBox="1"/>
          <p:nvPr/>
        </p:nvSpPr>
        <p:spPr>
          <a:xfrm>
            <a:off x="1036718" y="4977185"/>
            <a:ext cx="2838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Reales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PIB México (INEGI)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IGAE (INEGI)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Asegurados</a:t>
            </a:r>
            <a:r>
              <a:rPr lang="en-US" dirty="0"/>
              <a:t> IMSS (INEGI)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PIB USA (FED)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IPI USA (FED)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72077A-221D-B44D-82F4-8AFC4290D8F8}"/>
              </a:ext>
            </a:extLst>
          </p:cNvPr>
          <p:cNvSpPr txBox="1"/>
          <p:nvPr/>
        </p:nvSpPr>
        <p:spPr>
          <a:xfrm>
            <a:off x="4563727" y="4977185"/>
            <a:ext cx="3188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Precios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INPC (INEGI)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CPI USA (FED)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Tipo de </a:t>
            </a:r>
            <a:r>
              <a:rPr lang="en-US" dirty="0" err="1"/>
              <a:t>cambio</a:t>
            </a:r>
            <a:r>
              <a:rPr lang="en-US" dirty="0"/>
              <a:t> (BANXICO)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Precios</a:t>
            </a:r>
            <a:r>
              <a:rPr lang="en-US" dirty="0"/>
              <a:t>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primas</a:t>
            </a:r>
            <a:r>
              <a:rPr lang="en-US" dirty="0"/>
              <a:t> (FMI)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428B6D-2B81-AF44-AEC2-8AE25C9E5DDA}"/>
              </a:ext>
            </a:extLst>
          </p:cNvPr>
          <p:cNvSpPr txBox="1"/>
          <p:nvPr/>
        </p:nvSpPr>
        <p:spPr>
          <a:xfrm>
            <a:off x="8441292" y="5115684"/>
            <a:ext cx="23202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Tasas</a:t>
            </a:r>
            <a:r>
              <a:rPr lang="en-US" b="1" dirty="0"/>
              <a:t> de </a:t>
            </a:r>
            <a:r>
              <a:rPr lang="en-US" b="1" dirty="0" err="1"/>
              <a:t>interés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CETES 91 </a:t>
            </a:r>
            <a:r>
              <a:rPr lang="en-US" dirty="0" err="1"/>
              <a:t>días</a:t>
            </a:r>
            <a:r>
              <a:rPr lang="en-US" dirty="0"/>
              <a:t> (BANXICO)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 Bills 3 </a:t>
            </a:r>
            <a:r>
              <a:rPr lang="en-US" dirty="0" err="1"/>
              <a:t>meses</a:t>
            </a:r>
            <a:r>
              <a:rPr lang="en-US" dirty="0"/>
              <a:t> (FED)</a:t>
            </a:r>
          </a:p>
        </p:txBody>
      </p:sp>
    </p:spTree>
    <p:extLst>
      <p:ext uri="{BB962C8B-B14F-4D97-AF65-F5344CB8AC3E}">
        <p14:creationId xmlns:p14="http://schemas.microsoft.com/office/powerpoint/2010/main" val="244277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F541-F1E6-2E43-9582-73894FEE8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BEB7-5A8B-8742-B677-B6D122BA8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7613D-BC89-184B-815D-4C5E6AEF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661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1.5. Resultados preliminares. Multivariado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16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5B831-40E3-4A4A-A389-E692C6E6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450"/>
            <a:ext cx="9866842" cy="5837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D282B-9D42-A948-8D30-B0E424FDE695}"/>
              </a:ext>
            </a:extLst>
          </p:cNvPr>
          <p:cNvSpPr txBox="1"/>
          <p:nvPr/>
        </p:nvSpPr>
        <p:spPr>
          <a:xfrm>
            <a:off x="9866842" y="2081287"/>
            <a:ext cx="2325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Estimaciones</a:t>
            </a:r>
            <a:r>
              <a:rPr lang="en-US" b="1" dirty="0"/>
              <a:t> a </a:t>
            </a:r>
            <a:r>
              <a:rPr lang="en-US" b="1" dirty="0" err="1"/>
              <a:t>diciembre</a:t>
            </a:r>
            <a:r>
              <a:rPr lang="en-US" b="1" dirty="0"/>
              <a:t> 2019: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Crecimiento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 IGAE: 0.8%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Inflación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: 3.21%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Tipo de </a:t>
            </a:r>
            <a:r>
              <a:rPr lang="en-US" dirty="0" err="1"/>
              <a:t>cambio</a:t>
            </a:r>
            <a:r>
              <a:rPr lang="en-US" dirty="0"/>
              <a:t>: 21.88 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Tasa</a:t>
            </a:r>
            <a:r>
              <a:rPr lang="en-US" dirty="0"/>
              <a:t> </a:t>
            </a:r>
            <a:r>
              <a:rPr lang="en-US" dirty="0" err="1"/>
              <a:t>Cetes</a:t>
            </a:r>
            <a:r>
              <a:rPr lang="en-US" dirty="0"/>
              <a:t>: 8.65 *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C02F5-87B4-D34F-B044-1B92B94CAE72}"/>
              </a:ext>
            </a:extLst>
          </p:cNvPr>
          <p:cNvSpPr txBox="1"/>
          <p:nvPr/>
        </p:nvSpPr>
        <p:spPr>
          <a:xfrm>
            <a:off x="10036232" y="5111117"/>
            <a:ext cx="1986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Falta </a:t>
            </a:r>
            <a:r>
              <a:rPr lang="en-US" sz="1600" dirty="0" err="1"/>
              <a:t>incorporar</a:t>
            </a:r>
            <a:r>
              <a:rPr lang="en-US" sz="1600" dirty="0"/>
              <a:t> </a:t>
            </a:r>
            <a:r>
              <a:rPr lang="en-US" sz="1600" dirty="0" err="1"/>
              <a:t>disminución</a:t>
            </a:r>
            <a:r>
              <a:rPr lang="en-US" sz="1600" dirty="0"/>
              <a:t> probable de </a:t>
            </a:r>
            <a:r>
              <a:rPr lang="en-US" sz="1600" dirty="0" err="1"/>
              <a:t>tasas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Estados</a:t>
            </a:r>
            <a:r>
              <a:rPr lang="en-US" sz="1600" dirty="0"/>
              <a:t> Unidos</a:t>
            </a:r>
          </a:p>
        </p:txBody>
      </p:sp>
    </p:spTree>
    <p:extLst>
      <p:ext uri="{BB962C8B-B14F-4D97-AF65-F5344CB8AC3E}">
        <p14:creationId xmlns:p14="http://schemas.microsoft.com/office/powerpoint/2010/main" val="2092462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1.5. Resultados preliminares. Multivariado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17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Modelos multivariados. Vectores Auto Regresivos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6674C-2CBC-DA41-A1DF-41BBCDBD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5" y="1316952"/>
            <a:ext cx="11516010" cy="54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0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1.5. Resultados preliminares. Multivariado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18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Modelos multivariados. Machine Learning: Gradient Boosting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BC2947-B24A-CD49-AAF1-28292601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52" y="1307619"/>
            <a:ext cx="11516009" cy="55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2B8D7-8371-374F-A358-D5D10B6F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020" y="2523067"/>
            <a:ext cx="10773243" cy="2189089"/>
          </a:xfrm>
        </p:spPr>
        <p:txBody>
          <a:bodyPr>
            <a:noAutofit/>
          </a:bodyPr>
          <a:lstStyle/>
          <a:p>
            <a:pPr algn="r"/>
            <a:r>
              <a:rPr lang="es-MX" sz="3800" b="1" dirty="0">
                <a:solidFill>
                  <a:srgbClr val="A42044"/>
                </a:solidFill>
                <a:latin typeface="Garamond" panose="02020404030301010803" pitchFamily="18" charset="0"/>
              </a:rPr>
              <a:t>2. PREDICCIONES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58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Ingresos tributarios del Gobiero Federal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</a:t>
            </a:fld>
            <a:endParaRPr lang="es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95656-8695-9844-BCC9-0813458DEA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8341"/>
            <a:ext cx="12192000" cy="61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1.3.1 Ingresos tributarios sin gasolina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20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81A2E-C602-694B-BCA6-59C1CEA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682149"/>
            <a:ext cx="10581716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3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1.3.1 ISR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21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83716-75E0-8745-8DD9-E3FF215A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682149"/>
            <a:ext cx="10581716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3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1.3.1 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22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9C088-21B1-104D-897D-B6F0F496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682149"/>
            <a:ext cx="10581716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1.3.1 IMPORTACIONES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23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341C-0114-4248-883A-E559FFA4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09" y="682149"/>
            <a:ext cx="10429583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2.1. Reporte automático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Descarga de datos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API’s de INEGI, BANXICO y FED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Análisis de ingresos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Crecimiento de los ingresos.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Eficiencia en la recaudación.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Comparación con Ley de Ingresos.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Análisis de gastos fiscales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Predicción de ingresos tributarios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Estimar Proyecciones</a:t>
            </a:r>
          </a:p>
          <a:p>
            <a:pPr marL="444500" lvl="1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414338" lvl="1" indent="-28575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Wingdings" panose="05000000000000000000" pitchFamily="2" charset="2"/>
              <a:buChar char="ü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24</a:t>
            </a:fld>
            <a:endParaRPr lang="es-MX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82EF208-D8AF-6149-AD69-4EBC851513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79092" y="1142480"/>
            <a:ext cx="434975" cy="43497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1EBF994-0D9D-9548-AC19-84C30ADFB2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89246" y="2779057"/>
            <a:ext cx="434975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2B8D7-8371-374F-A358-D5D10B6F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135" y="2523067"/>
            <a:ext cx="9062128" cy="2189089"/>
          </a:xfrm>
        </p:spPr>
        <p:txBody>
          <a:bodyPr>
            <a:noAutofit/>
          </a:bodyPr>
          <a:lstStyle/>
          <a:p>
            <a:pPr algn="r"/>
            <a:r>
              <a:rPr lang="es-MX" sz="3800" b="1" dirty="0">
                <a:solidFill>
                  <a:srgbClr val="A42044"/>
                </a:solidFill>
                <a:latin typeface="Garamond" panose="02020404030301010803" pitchFamily="18" charset="0"/>
              </a:rPr>
              <a:t>3. CAPACITAR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674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 Cursos semanales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4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 del curso: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Transición a Open Source.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Estimar predicciones.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400" dirty="0">
                <a:latin typeface="Adobe Caslon Pro" panose="0205050205050A020403" pitchFamily="18" charset="0"/>
                <a:cs typeface="Helvetica" panose="020B0604020202020204" pitchFamily="34" charset="0"/>
              </a:rPr>
              <a:t>Temas: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Principios de Python.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Python para analizar bases de datos.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Python para series de tiempo.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Uso de programa de predicción.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792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2B8D7-8371-374F-A358-D5D10B6F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135" y="2523067"/>
            <a:ext cx="9062128" cy="2189089"/>
          </a:xfrm>
        </p:spPr>
        <p:txBody>
          <a:bodyPr>
            <a:noAutofit/>
          </a:bodyPr>
          <a:lstStyle/>
          <a:p>
            <a:pPr algn="r"/>
            <a:r>
              <a:rPr lang="es-MX" sz="3800" b="1" dirty="0">
                <a:solidFill>
                  <a:srgbClr val="A42044"/>
                </a:solidFill>
                <a:latin typeface="Garamond" panose="02020404030301010803" pitchFamily="18" charset="0"/>
              </a:rPr>
              <a:t>4. ACTIVIDADES RESTANTES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3937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4.1. Cronograma restante 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4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4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4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4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28</a:t>
            </a:fld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F45308-AC8F-2E48-BD4A-29B7867F3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05607"/>
              </p:ext>
            </p:extLst>
          </p:nvPr>
        </p:nvGraphicFramePr>
        <p:xfrm>
          <a:off x="1854198" y="1983489"/>
          <a:ext cx="8128002" cy="201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364201955"/>
                    </a:ext>
                  </a:extLst>
                </a:gridCol>
                <a:gridCol w="6773335">
                  <a:extLst>
                    <a:ext uri="{9D8B030D-6E8A-4147-A177-3AD203B41FA5}">
                      <a16:colId xmlns:a16="http://schemas.microsoft.com/office/drawing/2014/main" val="3242526329"/>
                    </a:ext>
                  </a:extLst>
                </a:gridCol>
              </a:tblGrid>
              <a:tr h="504178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Semana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800" b="0" dirty="0">
                          <a:solidFill>
                            <a:schemeClr val="tx1"/>
                          </a:solidFill>
                          <a:latin typeface="Adobe Caslon Pro" panose="0205050205050A020403" pitchFamily="18" charset="0"/>
                          <a:cs typeface="Helvetica" panose="020B0604020202020204" pitchFamily="34" charset="0"/>
                        </a:rPr>
                        <a:t>Concluir selección de modelos (2 semanas)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2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3658"/>
                  </a:ext>
                </a:extLst>
              </a:tr>
              <a:tr h="50417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Semana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2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88200"/>
                  </a:ext>
                </a:extLst>
              </a:tr>
              <a:tr h="50417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Semana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>
                          <a:latin typeface="Adobe Caslon Pro" panose="0205050205050A020403" pitchFamily="18" charset="0"/>
                          <a:cs typeface="Helvetica" panose="020B0604020202020204" pitchFamily="34" charset="0"/>
                        </a:rPr>
                        <a:t>Automatizar predicciónes ( 1 semana)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457628"/>
                  </a:ext>
                </a:extLst>
              </a:tr>
              <a:tr h="50417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Semana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dirty="0">
                          <a:latin typeface="Adobe Caslon Pro" panose="0205050205050A020403" pitchFamily="18" charset="0"/>
                          <a:cs typeface="Helvetica" panose="020B0604020202020204" pitchFamily="34" charset="0"/>
                        </a:rPr>
                        <a:t>Capacitar, escribir manual, concluir proyecto (1 semana)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91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45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15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Objetivos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 General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Automatizar un predictor de ingresos tributarios que la Unidad de Política de Ingresos Tributarios (UPIT) pueda consultar para obtener estimaciones al cierre del año y estimaciones del siguiente año.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Objetivos específicos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Seleccionar los mejores modelos predictivos de ingresos tributarios, incluyendo modelos de elasticidades, econométricos y de Machine Learning.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Automatizar predicción al cierre del año y al siguiente año utilizando mejores modelos.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Capacitar para que en la UPIT puedan estimar proyecciones y hacer modificaciones al programa.</a:t>
            </a:r>
          </a:p>
          <a:p>
            <a:pPr marL="444500" lvl="1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414338" lvl="1" indent="-28575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Wingdings" panose="05000000000000000000" pitchFamily="2" charset="2"/>
              <a:buChar char="ü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337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C2B8D7-8371-374F-A358-D5D10B6FD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0" y="2523067"/>
            <a:ext cx="9504513" cy="2189089"/>
          </a:xfrm>
        </p:spPr>
        <p:txBody>
          <a:bodyPr>
            <a:noAutofit/>
          </a:bodyPr>
          <a:lstStyle/>
          <a:p>
            <a:pPr algn="r"/>
            <a:r>
              <a:rPr lang="es-MX" sz="3800" b="1" dirty="0">
                <a:solidFill>
                  <a:srgbClr val="A42044"/>
                </a:solidFill>
                <a:latin typeface="Garamond" panose="02020404030301010803" pitchFamily="18" charset="0"/>
              </a:rPr>
              <a:t>1. SELECCIONAR MEJORES MODELOS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445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1.1. Modelos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5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Econométricos: 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Suavizamiento exponencial Holt Winters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 ajuste estacional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Facebook Prophet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Vectores Auto Regresivos (VAR)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Machine Learning: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Árboles de decision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Random Forests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Gradient Boosting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315488F-736C-2845-9B06-417E33592A28}"/>
              </a:ext>
            </a:extLst>
          </p:cNvPr>
          <p:cNvSpPr/>
          <p:nvPr/>
        </p:nvSpPr>
        <p:spPr>
          <a:xfrm>
            <a:off x="5017770" y="1520189"/>
            <a:ext cx="918210" cy="4744297"/>
          </a:xfrm>
          <a:prstGeom prst="rightBrace">
            <a:avLst>
              <a:gd name="adj1" fmla="val 8333"/>
              <a:gd name="adj2" fmla="val 17486"/>
            </a:avLst>
          </a:prstGeom>
          <a:ln>
            <a:solidFill>
              <a:srgbClr val="A42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F12E103-517A-5943-B40A-E34BF527366C}"/>
              </a:ext>
            </a:extLst>
          </p:cNvPr>
          <p:cNvSpPr/>
          <p:nvPr/>
        </p:nvSpPr>
        <p:spPr>
          <a:xfrm>
            <a:off x="5597136" y="3623687"/>
            <a:ext cx="1061155" cy="2572008"/>
          </a:xfrm>
          <a:prstGeom prst="rightBrace">
            <a:avLst>
              <a:gd name="adj1" fmla="val 8333"/>
              <a:gd name="adj2" fmla="val 67776"/>
            </a:avLst>
          </a:prstGeom>
          <a:ln>
            <a:solidFill>
              <a:srgbClr val="A42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D4707-10D4-9B42-85C2-8A3A238F728B}"/>
              </a:ext>
            </a:extLst>
          </p:cNvPr>
          <p:cNvSpPr txBox="1"/>
          <p:nvPr/>
        </p:nvSpPr>
        <p:spPr>
          <a:xfrm>
            <a:off x="6658291" y="2023662"/>
            <a:ext cx="214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univariados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03223-AF33-2D41-A900-0BAEEA4ABCDB}"/>
              </a:ext>
            </a:extLst>
          </p:cNvPr>
          <p:cNvSpPr txBox="1"/>
          <p:nvPr/>
        </p:nvSpPr>
        <p:spPr>
          <a:xfrm>
            <a:off x="6664870" y="5151179"/>
            <a:ext cx="23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multivariados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3B7E1C-EB45-1548-A2E6-029701A8BD50}"/>
              </a:ext>
            </a:extLst>
          </p:cNvPr>
          <p:cNvSpPr/>
          <p:nvPr/>
        </p:nvSpPr>
        <p:spPr>
          <a:xfrm>
            <a:off x="9118347" y="1990360"/>
            <a:ext cx="2993246" cy="3160819"/>
          </a:xfrm>
          <a:prstGeom prst="roundRect">
            <a:avLst/>
          </a:prstGeom>
          <a:noFill/>
          <a:ln>
            <a:solidFill>
              <a:srgbClr val="A4204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con </a:t>
            </a:r>
            <a:r>
              <a:rPr lang="en-US" dirty="0" err="1">
                <a:solidFill>
                  <a:schemeClr val="tx1"/>
                </a:solidFill>
              </a:rPr>
              <a:t>diferentes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parámetros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~ 20 </a:t>
            </a:r>
            <a:r>
              <a:rPr lang="en-US" dirty="0" err="1">
                <a:solidFill>
                  <a:schemeClr val="tx1"/>
                </a:solidFill>
              </a:rPr>
              <a:t>especificaciones</a:t>
            </a:r>
            <a:r>
              <a:rPr lang="en-US" dirty="0">
                <a:solidFill>
                  <a:schemeClr val="tx1"/>
                </a:solidFill>
              </a:rPr>
              <a:t>  por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univariado</a:t>
            </a:r>
            <a:r>
              <a:rPr lang="en-US" dirty="0">
                <a:solidFill>
                  <a:schemeClr val="tx1"/>
                </a:solidFill>
              </a:rPr>
              <a:t>. 2,892 hasta </a:t>
            </a:r>
            <a:r>
              <a:rPr lang="en-US" dirty="0" err="1">
                <a:solidFill>
                  <a:schemeClr val="tx1"/>
                </a:solidFill>
              </a:rPr>
              <a:t>ahora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~ 60 </a:t>
            </a:r>
            <a:r>
              <a:rPr lang="en-US" dirty="0" err="1">
                <a:solidFill>
                  <a:schemeClr val="tx1"/>
                </a:solidFill>
              </a:rPr>
              <a:t>especificaciones</a:t>
            </a:r>
            <a:r>
              <a:rPr lang="en-US" dirty="0">
                <a:solidFill>
                  <a:schemeClr val="tx1"/>
                </a:solidFill>
              </a:rPr>
              <a:t> por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multivariado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47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1.2 Procedimiento de selección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542020" y="6379210"/>
            <a:ext cx="2743200" cy="365125"/>
          </a:xfrm>
        </p:spPr>
        <p:txBody>
          <a:bodyPr/>
          <a:lstStyle/>
          <a:p>
            <a:fld id="{8B57D839-AD8B-9F49-9D1F-410721A2F06F}" type="slidenum">
              <a:rPr lang="es-MX" smtClean="0"/>
              <a:t>6</a:t>
            </a:fld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BAF2FD-AD1E-C743-9A9C-D33AF3ECA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84765"/>
              </p:ext>
            </p:extLst>
          </p:nvPr>
        </p:nvGraphicFramePr>
        <p:xfrm>
          <a:off x="1998347" y="1567288"/>
          <a:ext cx="8195306" cy="330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758">
                  <a:extLst>
                    <a:ext uri="{9D8B030D-6E8A-4147-A177-3AD203B41FA5}">
                      <a16:colId xmlns:a16="http://schemas.microsoft.com/office/drawing/2014/main" val="1467892609"/>
                    </a:ext>
                  </a:extLst>
                </a:gridCol>
                <a:gridCol w="1170758">
                  <a:extLst>
                    <a:ext uri="{9D8B030D-6E8A-4147-A177-3AD203B41FA5}">
                      <a16:colId xmlns:a16="http://schemas.microsoft.com/office/drawing/2014/main" val="161931256"/>
                    </a:ext>
                  </a:extLst>
                </a:gridCol>
                <a:gridCol w="1170758">
                  <a:extLst>
                    <a:ext uri="{9D8B030D-6E8A-4147-A177-3AD203B41FA5}">
                      <a16:colId xmlns:a16="http://schemas.microsoft.com/office/drawing/2014/main" val="3524748273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40485175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2235359285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3824755511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1777637804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814700594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1024871716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3462402781"/>
                    </a:ext>
                  </a:extLst>
                </a:gridCol>
                <a:gridCol w="585379">
                  <a:extLst>
                    <a:ext uri="{9D8B030D-6E8A-4147-A177-3AD203B41FA5}">
                      <a16:colId xmlns:a16="http://schemas.microsoft.com/office/drawing/2014/main" val="1585011027"/>
                    </a:ext>
                  </a:extLst>
                </a:gridCol>
              </a:tblGrid>
              <a:tr h="6610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7686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157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10731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157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9364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157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48192"/>
                  </a:ext>
                </a:extLst>
              </a:tr>
              <a:tr h="66103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1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087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9D9AD5-6A42-0249-B55D-A378BC097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95899"/>
              </p:ext>
            </p:extLst>
          </p:nvPr>
        </p:nvGraphicFramePr>
        <p:xfrm>
          <a:off x="48656" y="5313572"/>
          <a:ext cx="4167934" cy="143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714">
                  <a:extLst>
                    <a:ext uri="{9D8B030D-6E8A-4147-A177-3AD203B41FA5}">
                      <a16:colId xmlns:a16="http://schemas.microsoft.com/office/drawing/2014/main" val="1689632374"/>
                    </a:ext>
                  </a:extLst>
                </a:gridCol>
                <a:gridCol w="3278220">
                  <a:extLst>
                    <a:ext uri="{9D8B030D-6E8A-4147-A177-3AD203B41FA5}">
                      <a16:colId xmlns:a16="http://schemas.microsoft.com/office/drawing/2014/main" val="2838388391"/>
                    </a:ext>
                  </a:extLst>
                </a:gridCol>
              </a:tblGrid>
              <a:tr h="47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Estimar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modelo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631828"/>
                  </a:ext>
                </a:extLst>
              </a:tr>
              <a:tr h="47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15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Predecir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cierre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evaluar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800188"/>
                  </a:ext>
                </a:extLst>
              </a:tr>
              <a:tr h="476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Predecir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siguiente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año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evaluar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38298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066AA4F-D873-5F46-9CF6-75AC62D502D4}"/>
              </a:ext>
            </a:extLst>
          </p:cNvPr>
          <p:cNvSpPr txBox="1"/>
          <p:nvPr/>
        </p:nvSpPr>
        <p:spPr>
          <a:xfrm>
            <a:off x="5013297" y="5335799"/>
            <a:ext cx="35287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Métricas</a:t>
            </a:r>
            <a:r>
              <a:rPr lang="en-US" b="1" dirty="0"/>
              <a:t> de </a:t>
            </a:r>
            <a:r>
              <a:rPr lang="en-US" b="1" dirty="0" err="1"/>
              <a:t>evaluación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</a:t>
            </a:r>
            <a:r>
              <a:rPr lang="en-US" dirty="0" err="1"/>
              <a:t>absoluto</a:t>
            </a:r>
            <a:r>
              <a:rPr lang="en-US" dirty="0"/>
              <a:t> 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Raíz</a:t>
            </a:r>
            <a:r>
              <a:rPr lang="en-US" dirty="0"/>
              <a:t> del error </a:t>
            </a:r>
            <a:r>
              <a:rPr lang="en-US" dirty="0" err="1"/>
              <a:t>cuadrático</a:t>
            </a:r>
            <a:r>
              <a:rPr lang="en-US" dirty="0"/>
              <a:t> 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</a:t>
            </a:r>
            <a:r>
              <a:rPr lang="en-US" dirty="0" err="1"/>
              <a:t>absoluto</a:t>
            </a:r>
            <a:r>
              <a:rPr lang="en-US" dirty="0"/>
              <a:t> </a:t>
            </a:r>
            <a:r>
              <a:rPr lang="en-US" dirty="0" err="1"/>
              <a:t>porcentual</a:t>
            </a:r>
            <a:r>
              <a:rPr lang="en-US" dirty="0"/>
              <a:t> medio</a:t>
            </a:r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BACA05-0147-5645-8F78-B3A5869FC59B}"/>
              </a:ext>
            </a:extLst>
          </p:cNvPr>
          <p:cNvCxnSpPr/>
          <p:nvPr/>
        </p:nvCxnSpPr>
        <p:spPr>
          <a:xfrm>
            <a:off x="4250880" y="6006093"/>
            <a:ext cx="796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EB0A2-ACE3-8E46-9F99-B51FAEDD53FE}"/>
              </a:ext>
            </a:extLst>
          </p:cNvPr>
          <p:cNvCxnSpPr/>
          <p:nvPr/>
        </p:nvCxnSpPr>
        <p:spPr>
          <a:xfrm>
            <a:off x="8380920" y="5969526"/>
            <a:ext cx="796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F645BB4-BCEB-8744-9B6B-C690A9771276}"/>
              </a:ext>
            </a:extLst>
          </p:cNvPr>
          <p:cNvSpPr txBox="1"/>
          <p:nvPr/>
        </p:nvSpPr>
        <p:spPr>
          <a:xfrm>
            <a:off x="9259134" y="5756609"/>
            <a:ext cx="284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Obtener</a:t>
            </a:r>
            <a:r>
              <a:rPr lang="en-US" b="1" dirty="0"/>
              <a:t> 5 </a:t>
            </a:r>
            <a:r>
              <a:rPr lang="en-US" b="1" dirty="0" err="1"/>
              <a:t>mejores</a:t>
            </a:r>
            <a:r>
              <a:rPr lang="en-US" b="1" dirty="0"/>
              <a:t> </a:t>
            </a:r>
            <a:r>
              <a:rPr lang="en-US" b="1" dirty="0" err="1"/>
              <a:t>modelos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423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 Resultados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7</a:t>
            </a:fld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103ECF-6055-5246-9FCF-DFD69DE85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437410"/>
              </p:ext>
            </p:extLst>
          </p:nvPr>
        </p:nvGraphicFramePr>
        <p:xfrm>
          <a:off x="995711" y="1081688"/>
          <a:ext cx="101727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540">
                  <a:extLst>
                    <a:ext uri="{9D8B030D-6E8A-4147-A177-3AD203B41FA5}">
                      <a16:colId xmlns:a16="http://schemas.microsoft.com/office/drawing/2014/main" val="576595159"/>
                    </a:ext>
                  </a:extLst>
                </a:gridCol>
                <a:gridCol w="2034540">
                  <a:extLst>
                    <a:ext uri="{9D8B030D-6E8A-4147-A177-3AD203B41FA5}">
                      <a16:colId xmlns:a16="http://schemas.microsoft.com/office/drawing/2014/main" val="1520305050"/>
                    </a:ext>
                  </a:extLst>
                </a:gridCol>
                <a:gridCol w="2034540">
                  <a:extLst>
                    <a:ext uri="{9D8B030D-6E8A-4147-A177-3AD203B41FA5}">
                      <a16:colId xmlns:a16="http://schemas.microsoft.com/office/drawing/2014/main" val="924421119"/>
                    </a:ext>
                  </a:extLst>
                </a:gridCol>
                <a:gridCol w="2034540">
                  <a:extLst>
                    <a:ext uri="{9D8B030D-6E8A-4147-A177-3AD203B41FA5}">
                      <a16:colId xmlns:a16="http://schemas.microsoft.com/office/drawing/2014/main" val="1597838421"/>
                    </a:ext>
                  </a:extLst>
                </a:gridCol>
                <a:gridCol w="2034540">
                  <a:extLst>
                    <a:ext uri="{9D8B030D-6E8A-4147-A177-3AD203B41FA5}">
                      <a16:colId xmlns:a16="http://schemas.microsoft.com/office/drawing/2014/main" val="1000626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Modelos</a:t>
                      </a:r>
                      <a:endParaRPr lang="en-US" dirty="0"/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Especificaciones</a:t>
                      </a:r>
                      <a:r>
                        <a:rPr lang="en-US" dirty="0"/>
                        <a:t> por </a:t>
                      </a:r>
                      <a:r>
                        <a:rPr lang="en-US" dirty="0" err="1"/>
                        <a:t>modelo</a:t>
                      </a:r>
                      <a:endParaRPr lang="en-US" dirty="0"/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Cortes </a:t>
                      </a:r>
                      <a:r>
                        <a:rPr lang="en-US" dirty="0" err="1"/>
                        <a:t>transversales</a:t>
                      </a:r>
                      <a:endParaRPr lang="en-US" dirty="0"/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dirty="0" err="1"/>
                        <a:t>modelos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20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1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ARIMA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SARIMA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VAR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DT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RB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GB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165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 err="1"/>
                        <a:t>Ingresos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tributarios</a:t>
                      </a:r>
                      <a:r>
                        <a:rPr lang="en-US" dirty="0"/>
                        <a:t> sin IEPS </a:t>
                      </a:r>
                      <a:r>
                        <a:rPr lang="en-US" dirty="0" err="1"/>
                        <a:t>gasolina</a:t>
                      </a:r>
                      <a:endParaRPr lang="en-US" dirty="0"/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ISR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IVA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IEPS sin </a:t>
                      </a:r>
                      <a:r>
                        <a:rPr lang="en-US" dirty="0" err="1"/>
                        <a:t>gasolina</a:t>
                      </a:r>
                      <a:endParaRPr lang="en-US" dirty="0"/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 err="1"/>
                        <a:t>Importaciones</a:t>
                      </a:r>
                      <a:endParaRPr lang="en-US" dirty="0"/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2015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2016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2017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2018</a:t>
                      </a:r>
                    </a:p>
                    <a:p>
                      <a:pPr marL="342900" indent="-342900" algn="ctr">
                        <a:buFont typeface="+mj-lt"/>
                        <a:buAutoNum type="arabicPeriod"/>
                      </a:pPr>
                      <a:r>
                        <a:rPr lang="en-US" dirty="0"/>
                        <a:t>2019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24,831</a:t>
                      </a:r>
                    </a:p>
                  </a:txBody>
                  <a:tcPr marL="110642" marR="11064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386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996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1.3.1 Ingresos tributarios sin gasolina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8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1A181-A378-1B43-AF58-F1C28E19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76523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1.3.2 ISR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9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8C464-F712-2043-9B6C-7DB72926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61664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6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2679</TotalTime>
  <Words>583</Words>
  <Application>Microsoft Macintosh PowerPoint</Application>
  <PresentationFormat>Widescreen</PresentationFormat>
  <Paragraphs>170</Paragraphs>
  <Slides>28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Adobe Caslon Pro</vt:lpstr>
      <vt:lpstr>Arial</vt:lpstr>
      <vt:lpstr>Bookman Old Style</vt:lpstr>
      <vt:lpstr>Calibri</vt:lpstr>
      <vt:lpstr>Calibri Light</vt:lpstr>
      <vt:lpstr>Garamond</vt:lpstr>
      <vt:lpstr>Wingdings</vt:lpstr>
      <vt:lpstr>Tema de Office</vt:lpstr>
      <vt:lpstr>PowerPoint Presentation</vt:lpstr>
      <vt:lpstr>Ingresos tributarios del Gobiero Federal</vt:lpstr>
      <vt:lpstr>Objetivos</vt:lpstr>
      <vt:lpstr>1. SELECCIONAR MEJORES MODELOS</vt:lpstr>
      <vt:lpstr>1.1. Modelos</vt:lpstr>
      <vt:lpstr>1.2 Procedimiento de selección</vt:lpstr>
      <vt:lpstr>1.3. Resultados</vt:lpstr>
      <vt:lpstr>1.3.1 Ingresos tributarios sin gasolina</vt:lpstr>
      <vt:lpstr>1.3.2 ISR</vt:lpstr>
      <vt:lpstr>1.3.3 IVA</vt:lpstr>
      <vt:lpstr>1.3.4 Importaciones</vt:lpstr>
      <vt:lpstr>1.3.5 IEPS sin gasolina</vt:lpstr>
      <vt:lpstr>1.3.5 IGAE (Extra)</vt:lpstr>
      <vt:lpstr>1.5 Estimaciones multivariadas. Variables independientes</vt:lpstr>
      <vt:lpstr>PowerPoint Presentation</vt:lpstr>
      <vt:lpstr>1.5. Resultados preliminares. Multivariado</vt:lpstr>
      <vt:lpstr>1.5. Resultados preliminares. Multivariado</vt:lpstr>
      <vt:lpstr>1.5. Resultados preliminares. Multivariado</vt:lpstr>
      <vt:lpstr>2. PREDICCIONES</vt:lpstr>
      <vt:lpstr>1.3.1 Ingresos tributarios sin gasolina</vt:lpstr>
      <vt:lpstr>1.3.1 ISR</vt:lpstr>
      <vt:lpstr>1.3.1 IVA</vt:lpstr>
      <vt:lpstr>1.3.1 IMPORTACIONES</vt:lpstr>
      <vt:lpstr>2.1. Reporte automático</vt:lpstr>
      <vt:lpstr>3. CAPACITAR</vt:lpstr>
      <vt:lpstr>3.1. Cursos semanales</vt:lpstr>
      <vt:lpstr>4. ACTIVIDADES RESTANTES</vt:lpstr>
      <vt:lpstr>4.1. Cronograma restante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título título</dc:title>
  <dc:creator>Usuario de Microsoft Office</dc:creator>
  <cp:lastModifiedBy>Microsoft Office User</cp:lastModifiedBy>
  <cp:revision>153</cp:revision>
  <cp:lastPrinted>2019-07-05T15:50:18Z</cp:lastPrinted>
  <dcterms:created xsi:type="dcterms:W3CDTF">2019-06-10T16:39:06Z</dcterms:created>
  <dcterms:modified xsi:type="dcterms:W3CDTF">2019-08-09T14:45:20Z</dcterms:modified>
</cp:coreProperties>
</file>